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7"/>
  </p:notesMasterIdLst>
  <p:sldIdLst>
    <p:sldId id="259" r:id="rId6"/>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23" userDrawn="1">
          <p15:clr>
            <a:srgbClr val="A4A3A4"/>
          </p15:clr>
        </p15:guide>
        <p15:guide id="2" pos="41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lueter, Tim" initials="ST" lastIdx="1" clrIdx="0">
    <p:extLst>
      <p:ext uri="{19B8F6BF-5375-455C-9EA6-DF929625EA0E}">
        <p15:presenceInfo xmlns:p15="http://schemas.microsoft.com/office/powerpoint/2012/main" userId="S::tim.schlueter@bearingpoint.com::88882e79-7a5d-4492-ba86-565f211128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0003C"/>
    <a:srgbClr val="D9D9D9"/>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836" y="54"/>
      </p:cViewPr>
      <p:guideLst>
        <p:guide orient="horz" pos="3623"/>
        <p:guide pos="41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D7D25C-91BB-439D-BE82-5E17DA31ABA6}" type="datetimeFigureOut">
              <a:rPr lang="de-DE" smtClean="0"/>
              <a:t>28.04.2020</a:t>
            </a:fld>
            <a:endParaRPr lang="de-DE"/>
          </a:p>
        </p:txBody>
      </p:sp>
      <p:sp>
        <p:nvSpPr>
          <p:cNvPr id="4" name="Folienbildplatzhalt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05834A-B79D-4E0A-ABFE-67FB02AC9131}" type="slidenum">
              <a:rPr lang="de-DE" smtClean="0"/>
              <a:t>‹Nr.›</a:t>
            </a:fld>
            <a:endParaRPr lang="de-DE"/>
          </a:p>
        </p:txBody>
      </p:sp>
    </p:spTree>
    <p:extLst>
      <p:ext uri="{BB962C8B-B14F-4D97-AF65-F5344CB8AC3E}">
        <p14:creationId xmlns:p14="http://schemas.microsoft.com/office/powerpoint/2010/main" val="376069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7C95DA4-89EB-45E8-A5A5-10CA9A514AF2}" type="slidenum">
              <a:rPr lang="de-DE" smtClean="0"/>
              <a:t>1</a:t>
            </a:fld>
            <a:endParaRPr lang="de-DE"/>
          </a:p>
        </p:txBody>
      </p:sp>
    </p:spTree>
    <p:extLst>
      <p:ext uri="{BB962C8B-B14F-4D97-AF65-F5344CB8AC3E}">
        <p14:creationId xmlns:p14="http://schemas.microsoft.com/office/powerpoint/2010/main" val="180027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de-DE"/>
              <a:t>Titelmasterformat durch Klicken bearbeiten</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8789ACA2-915F-48E9-957B-315AA108DDE4}" type="datetimeFigureOut">
              <a:rPr lang="de-DE" smtClean="0"/>
              <a:t>28.04.2020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147885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89ACA2-915F-48E9-957B-315AA108DDE4}" type="datetimeFigureOut">
              <a:rPr lang="de-DE" smtClean="0"/>
              <a:t>28.04.2020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355702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89ACA2-915F-48E9-957B-315AA108DDE4}" type="datetimeFigureOut">
              <a:rPr lang="de-DE" smtClean="0"/>
              <a:t>28.04.2020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225891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89ACA2-915F-48E9-957B-315AA108DDE4}" type="datetimeFigureOut">
              <a:rPr lang="de-DE" smtClean="0"/>
              <a:t>28.04.2020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54885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de-DE"/>
              <a:t>Titelmasterformat durch Klicken bearbeiten</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8789ACA2-915F-48E9-957B-315AA108DDE4}" type="datetimeFigureOut">
              <a:rPr lang="de-DE" smtClean="0"/>
              <a:t>28.04.2020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704469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89ACA2-915F-48E9-957B-315AA108DDE4}" type="datetimeFigureOut">
              <a:rPr lang="de-DE" smtClean="0"/>
              <a:t>28.04.2020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412826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Formatvorlagen des Textmasters bearbeiten</a:t>
            </a:r>
          </a:p>
        </p:txBody>
      </p:sp>
      <p:sp>
        <p:nvSpPr>
          <p:cNvPr id="4" name="Content Placeholder 3"/>
          <p:cNvSpPr>
            <a:spLocks noGrp="1"/>
          </p:cNvSpPr>
          <p:nvPr>
            <p:ph sz="half" idx="2"/>
          </p:nvPr>
        </p:nvSpPr>
        <p:spPr>
          <a:xfrm>
            <a:off x="839789" y="5937956"/>
            <a:ext cx="5157787" cy="87338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Formatvorlagen des Textmasters bearbeiten</a:t>
            </a:r>
          </a:p>
        </p:txBody>
      </p:sp>
      <p:sp>
        <p:nvSpPr>
          <p:cNvPr id="6" name="Content Placeholder 5"/>
          <p:cNvSpPr>
            <a:spLocks noGrp="1"/>
          </p:cNvSpPr>
          <p:nvPr>
            <p:ph sz="quarter" idx="4"/>
          </p:nvPr>
        </p:nvSpPr>
        <p:spPr>
          <a:xfrm>
            <a:off x="6172201" y="5937956"/>
            <a:ext cx="5183188" cy="87338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89ACA2-915F-48E9-957B-315AA108DDE4}" type="datetimeFigureOut">
              <a:rPr lang="de-DE" smtClean="0"/>
              <a:t>28.04.2020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12386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8789ACA2-915F-48E9-957B-315AA108DDE4}" type="datetimeFigureOut">
              <a:rPr lang="de-DE" smtClean="0"/>
              <a:t>28.04.2020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92429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9ACA2-915F-48E9-957B-315AA108DDE4}" type="datetimeFigureOut">
              <a:rPr lang="de-DE" smtClean="0"/>
              <a:t>28.04.2020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147894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de-DE"/>
              <a:t>Titelmasterformat durch Klicken bearbeiten</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8789ACA2-915F-48E9-957B-315AA108DDE4}" type="datetimeFigureOut">
              <a:rPr lang="de-DE" smtClean="0"/>
              <a:t>28.04.2020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293606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8789ACA2-915F-48E9-957B-315AA108DDE4}" type="datetimeFigureOut">
              <a:rPr lang="de-DE" smtClean="0"/>
              <a:t>28.04.2020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3FFF4CD-28FC-48D1-BC69-0FAE452963F9}" type="slidenum">
              <a:rPr lang="de-DE" smtClean="0"/>
              <a:t>‹Nr.›</a:t>
            </a:fld>
            <a:endParaRPr lang="de-DE"/>
          </a:p>
        </p:txBody>
      </p:sp>
    </p:spTree>
    <p:extLst>
      <p:ext uri="{BB962C8B-B14F-4D97-AF65-F5344CB8AC3E}">
        <p14:creationId xmlns:p14="http://schemas.microsoft.com/office/powerpoint/2010/main" val="120559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8789ACA2-915F-48E9-957B-315AA108DDE4}" type="datetimeFigureOut">
              <a:rPr lang="de-DE" smtClean="0"/>
              <a:t>28.04.2020</a:t>
            </a:fld>
            <a:endParaRPr lang="de-DE"/>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A3FFF4CD-28FC-48D1-BC69-0FAE452963F9}" type="slidenum">
              <a:rPr lang="de-DE" smtClean="0"/>
              <a:t>‹Nr.›</a:t>
            </a:fld>
            <a:endParaRPr lang="de-DE"/>
          </a:p>
        </p:txBody>
      </p:sp>
    </p:spTree>
    <p:extLst>
      <p:ext uri="{BB962C8B-B14F-4D97-AF65-F5344CB8AC3E}">
        <p14:creationId xmlns:p14="http://schemas.microsoft.com/office/powerpoint/2010/main" val="19355546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18" Type="http://schemas.openxmlformats.org/officeDocument/2006/relationships/image" Target="../media/image13.png"/><Relationship Id="rId26" Type="http://schemas.openxmlformats.org/officeDocument/2006/relationships/image" Target="../media/image15.svg"/><Relationship Id="rId3" Type="http://schemas.openxmlformats.org/officeDocument/2006/relationships/slideLayout" Target="../slideLayouts/slideLayout1.xml"/><Relationship Id="rId21" Type="http://schemas.openxmlformats.org/officeDocument/2006/relationships/hyperlink" Target="https://www.xoev.de/die_standards/xrechnung-16828" TargetMode="External"/><Relationship Id="rId7" Type="http://schemas.openxmlformats.org/officeDocument/2006/relationships/image" Target="../media/image2.jpeg"/><Relationship Id="rId12" Type="http://schemas.openxmlformats.org/officeDocument/2006/relationships/image" Target="../media/image7.png"/><Relationship Id="rId17" Type="http://schemas.openxmlformats.org/officeDocument/2006/relationships/image" Target="../media/image12.svg"/><Relationship Id="rId25" Type="http://schemas.openxmlformats.org/officeDocument/2006/relationships/image" Target="../media/image14.png"/><Relationship Id="rId33" Type="http://schemas.microsoft.com/office/2007/relationships/hdphoto" Target="../media/hdphoto2.wdp"/><Relationship Id="rId2" Type="http://schemas.openxmlformats.org/officeDocument/2006/relationships/tags" Target="../tags/tag1.xml"/><Relationship Id="rId16" Type="http://schemas.openxmlformats.org/officeDocument/2006/relationships/image" Target="../media/image11.png"/><Relationship Id="rId20" Type="http://schemas.openxmlformats.org/officeDocument/2006/relationships/hyperlink" Target="https://rechnung.niedersachsen.de/startseite/" TargetMode="External"/><Relationship Id="rId29" Type="http://schemas.openxmlformats.org/officeDocument/2006/relationships/hyperlink" Target="mailto:eRechnung@niedersachsen.de" TargetMode="External"/><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image" Target="../media/image6.svg"/><Relationship Id="rId24" Type="http://schemas.openxmlformats.org/officeDocument/2006/relationships/hyperlink" Target="https://www.navo.niedersachsen.de/navo2/portal/ERechnungsApp/18465/Start" TargetMode="External"/><Relationship Id="rId32" Type="http://schemas.openxmlformats.org/officeDocument/2006/relationships/image" Target="../media/image19.png"/><Relationship Id="rId5" Type="http://schemas.openxmlformats.org/officeDocument/2006/relationships/oleObject" Target="../embeddings/oleObject1.bin"/><Relationship Id="rId15" Type="http://schemas.openxmlformats.org/officeDocument/2006/relationships/image" Target="../media/image10.svg"/><Relationship Id="rId23" Type="http://schemas.openxmlformats.org/officeDocument/2006/relationships/hyperlink" Target="mailto:service-erechnung@niedersachsen.de" TargetMode="External"/><Relationship Id="rId28" Type="http://schemas.openxmlformats.org/officeDocument/2006/relationships/image" Target="../media/image17.svg"/><Relationship Id="rId10" Type="http://schemas.openxmlformats.org/officeDocument/2006/relationships/image" Target="../media/image5.png"/><Relationship Id="rId19" Type="http://schemas.openxmlformats.org/officeDocument/2006/relationships/hyperlink" Target="https://service.niedersachsen.de/" TargetMode="External"/><Relationship Id="rId31" Type="http://schemas.microsoft.com/office/2007/relationships/hdphoto" Target="../media/hdphoto1.wdp"/><Relationship Id="rId4" Type="http://schemas.openxmlformats.org/officeDocument/2006/relationships/notesSlide" Target="../notesSlides/notesSlide1.xml"/><Relationship Id="rId9" Type="http://schemas.openxmlformats.org/officeDocument/2006/relationships/image" Target="../media/image4.svg"/><Relationship Id="rId14" Type="http://schemas.openxmlformats.org/officeDocument/2006/relationships/image" Target="../media/image9.png"/><Relationship Id="rId22" Type="http://schemas.openxmlformats.org/officeDocument/2006/relationships/hyperlink" Target="mailto:Rechnung@mf.niedersachsen.de" TargetMode="External"/><Relationship Id="rId27" Type="http://schemas.openxmlformats.org/officeDocument/2006/relationships/image" Target="../media/image16.png"/><Relationship Id="rId30"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 name="Objekt 110" hidden="1">
            <a:extLst>
              <a:ext uri="{FF2B5EF4-FFF2-40B4-BE49-F238E27FC236}">
                <a16:creationId xmlns:a16="http://schemas.microsoft.com/office/drawing/2014/main" id="{F4CFCD00-C563-465A-BC59-C4A33A284B10}"/>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Folie" r:id="rId5" imgW="498" imgH="499" progId="TCLayout.ActiveDocument.1">
                  <p:embed/>
                </p:oleObj>
              </mc:Choice>
              <mc:Fallback>
                <p:oleObj name="think-cell Folie" r:id="rId5" imgW="498" imgH="499" progId="TCLayout.ActiveDocument.1">
                  <p:embed/>
                  <p:pic>
                    <p:nvPicPr>
                      <p:cNvPr id="111" name="Objekt 110" hidden="1">
                        <a:extLst>
                          <a:ext uri="{FF2B5EF4-FFF2-40B4-BE49-F238E27FC236}">
                            <a16:creationId xmlns:a16="http://schemas.microsoft.com/office/drawing/2014/main" id="{F4CFCD00-C563-465A-BC59-C4A33A284B1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6" name="Rechteck 115">
            <a:extLst>
              <a:ext uri="{FF2B5EF4-FFF2-40B4-BE49-F238E27FC236}">
                <a16:creationId xmlns:a16="http://schemas.microsoft.com/office/drawing/2014/main" id="{DBEE0864-476F-48A9-A7AB-20200FFE19ED}"/>
              </a:ext>
            </a:extLst>
          </p:cNvPr>
          <p:cNvSpPr>
            <a:spLocks/>
          </p:cNvSpPr>
          <p:nvPr/>
        </p:nvSpPr>
        <p:spPr>
          <a:xfrm>
            <a:off x="738882" y="6343246"/>
            <a:ext cx="1080000" cy="1080000"/>
          </a:xfrm>
          <a:prstGeom prst="rect">
            <a:avLst/>
          </a:prstGeom>
          <a:solidFill>
            <a:srgbClr val="5C5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dirty="0"/>
          </a:p>
        </p:txBody>
      </p:sp>
      <p:sp>
        <p:nvSpPr>
          <p:cNvPr id="4" name="Textfeld 3"/>
          <p:cNvSpPr txBox="1"/>
          <p:nvPr/>
        </p:nvSpPr>
        <p:spPr>
          <a:xfrm>
            <a:off x="690829" y="1010128"/>
            <a:ext cx="10938510" cy="1200329"/>
          </a:xfrm>
          <a:prstGeom prst="rect">
            <a:avLst/>
          </a:prstGeom>
          <a:noFill/>
        </p:spPr>
        <p:txBody>
          <a:bodyPr wrap="square" rtlCol="0">
            <a:spAutoFit/>
          </a:bodyPr>
          <a:lstStyle/>
          <a:p>
            <a:r>
              <a:rPr lang="de-DE" sz="3600" dirty="0"/>
              <a:t>Lieferanteninformation: Das </a:t>
            </a:r>
            <a:r>
              <a:rPr lang="de-DE" sz="3600" dirty="0">
                <a:solidFill>
                  <a:srgbClr val="E0003C"/>
                </a:solidFill>
              </a:rPr>
              <a:t>&lt;Name der Behörde&gt;</a:t>
            </a:r>
            <a:r>
              <a:rPr lang="de-DE" sz="3600" dirty="0"/>
              <a:t> empfängt fortan elektronische Rechnungen</a:t>
            </a:r>
          </a:p>
        </p:txBody>
      </p:sp>
      <p:pic>
        <p:nvPicPr>
          <p:cNvPr id="5" name="Grafi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36034" y="131756"/>
            <a:ext cx="1572768" cy="440428"/>
          </a:xfrm>
          <a:prstGeom prst="rect">
            <a:avLst/>
          </a:prstGeom>
        </p:spPr>
      </p:pic>
      <p:sp>
        <p:nvSpPr>
          <p:cNvPr id="21" name="Rechteck 20"/>
          <p:cNvSpPr/>
          <p:nvPr/>
        </p:nvSpPr>
        <p:spPr>
          <a:xfrm>
            <a:off x="690829" y="2289980"/>
            <a:ext cx="7326120" cy="516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Hintergrund: elektronische Rechnung</a:t>
            </a:r>
          </a:p>
        </p:txBody>
      </p:sp>
      <p:grpSp>
        <p:nvGrpSpPr>
          <p:cNvPr id="104" name="Gruppieren 103">
            <a:extLst>
              <a:ext uri="{FF2B5EF4-FFF2-40B4-BE49-F238E27FC236}">
                <a16:creationId xmlns:a16="http://schemas.microsoft.com/office/drawing/2014/main" id="{1F8B309D-43AA-475E-8CC2-B247CD014D8F}"/>
              </a:ext>
            </a:extLst>
          </p:cNvPr>
          <p:cNvGrpSpPr/>
          <p:nvPr/>
        </p:nvGrpSpPr>
        <p:grpSpPr>
          <a:xfrm>
            <a:off x="760147" y="2789322"/>
            <a:ext cx="10671706" cy="1634772"/>
            <a:chOff x="760147" y="1820462"/>
            <a:chExt cx="10671706" cy="1634772"/>
          </a:xfrm>
        </p:grpSpPr>
        <p:sp>
          <p:nvSpPr>
            <p:cNvPr id="8" name="Textfeld 7"/>
            <p:cNvSpPr txBox="1"/>
            <p:nvPr/>
          </p:nvSpPr>
          <p:spPr>
            <a:xfrm>
              <a:off x="2305121" y="1822240"/>
              <a:ext cx="3864316" cy="1631216"/>
            </a:xfrm>
            <a:prstGeom prst="rect">
              <a:avLst/>
            </a:prstGeom>
            <a:noFill/>
          </p:spPr>
          <p:txBody>
            <a:bodyPr wrap="square" rtlCol="0" anchor="ctr">
              <a:noAutofit/>
            </a:bodyPr>
            <a:lstStyle/>
            <a:p>
              <a:r>
                <a:rPr lang="de-DE" sz="1600" dirty="0"/>
                <a:t>Durch die EU-Richtlinie 2014/55 und die Nds. eRechnungsverordnung sind öffentliche Auftraggeber zum Empfang von elektronischen Rechnungen verpflichtet.</a:t>
              </a:r>
            </a:p>
          </p:txBody>
        </p:sp>
        <p:sp>
          <p:nvSpPr>
            <p:cNvPr id="9" name="Rechteck 8"/>
            <p:cNvSpPr/>
            <p:nvPr/>
          </p:nvSpPr>
          <p:spPr>
            <a:xfrm>
              <a:off x="760147" y="1820462"/>
              <a:ext cx="1553354" cy="1634772"/>
            </a:xfrm>
            <a:prstGeom prst="rect">
              <a:avLst/>
            </a:prstGeom>
            <a:solidFill>
              <a:srgbClr val="5C5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dirty="0"/>
            </a:p>
          </p:txBody>
        </p:sp>
        <p:pic>
          <p:nvPicPr>
            <p:cNvPr id="25" name="Grafik 24" descr="Waage der Justitia">
              <a:extLst>
                <a:ext uri="{FF2B5EF4-FFF2-40B4-BE49-F238E27FC236}">
                  <a16:creationId xmlns:a16="http://schemas.microsoft.com/office/drawing/2014/main" id="{91ED8013-3A02-4B86-A224-245CDACA9E5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28291" y="2029315"/>
              <a:ext cx="1217066" cy="1217066"/>
            </a:xfrm>
            <a:prstGeom prst="rect">
              <a:avLst/>
            </a:prstGeom>
          </p:spPr>
        </p:pic>
        <p:sp>
          <p:nvSpPr>
            <p:cNvPr id="6" name="Textfeld 5"/>
            <p:cNvSpPr txBox="1"/>
            <p:nvPr/>
          </p:nvSpPr>
          <p:spPr>
            <a:xfrm>
              <a:off x="7783729" y="1822240"/>
              <a:ext cx="3648124" cy="1631216"/>
            </a:xfrm>
            <a:prstGeom prst="rect">
              <a:avLst/>
            </a:prstGeom>
            <a:noFill/>
            <a:ln w="12700">
              <a:noFill/>
            </a:ln>
          </p:spPr>
          <p:txBody>
            <a:bodyPr wrap="square" rtlCol="0" anchor="ctr">
              <a:noAutofit/>
            </a:bodyPr>
            <a:lstStyle/>
            <a:p>
              <a:r>
                <a:rPr lang="de-DE" sz="1600" dirty="0"/>
                <a:t>Die elektronische Rechnung gemäß dem Format XRechnung ist ein strukturierter, maschinenlesbarer Datensatz. Eine reine PDF-Datei ist </a:t>
              </a:r>
              <a:r>
                <a:rPr lang="de-DE" sz="1600" b="1" dirty="0"/>
                <a:t>keine </a:t>
              </a:r>
              <a:r>
                <a:rPr lang="de-DE" sz="1600" dirty="0"/>
                <a:t>eRechnung!</a:t>
              </a:r>
            </a:p>
          </p:txBody>
        </p:sp>
        <p:sp>
          <p:nvSpPr>
            <p:cNvPr id="7" name="Rechteck 6"/>
            <p:cNvSpPr/>
            <p:nvPr/>
          </p:nvSpPr>
          <p:spPr>
            <a:xfrm>
              <a:off x="6234285" y="1822448"/>
              <a:ext cx="1553354" cy="1630800"/>
            </a:xfrm>
            <a:prstGeom prst="rect">
              <a:avLst/>
            </a:prstGeom>
            <a:solidFill>
              <a:srgbClr val="5C5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dirty="0"/>
            </a:p>
          </p:txBody>
        </p:sp>
        <p:pic>
          <p:nvPicPr>
            <p:cNvPr id="97" name="Grafik 96" descr="E-Mail">
              <a:extLst>
                <a:ext uri="{FF2B5EF4-FFF2-40B4-BE49-F238E27FC236}">
                  <a16:creationId xmlns:a16="http://schemas.microsoft.com/office/drawing/2014/main" id="{F49FF6A5-5E58-4010-846E-93C21AA9FD6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457750" y="2084636"/>
              <a:ext cx="1106424" cy="1106424"/>
            </a:xfrm>
            <a:prstGeom prst="rect">
              <a:avLst/>
            </a:prstGeom>
          </p:spPr>
        </p:pic>
        <p:sp>
          <p:nvSpPr>
            <p:cNvPr id="102" name="Rechteck 101">
              <a:extLst>
                <a:ext uri="{FF2B5EF4-FFF2-40B4-BE49-F238E27FC236}">
                  <a16:creationId xmlns:a16="http://schemas.microsoft.com/office/drawing/2014/main" id="{6B0875AF-8865-4E5F-A517-C2D53DEBC097}"/>
                </a:ext>
              </a:extLst>
            </p:cNvPr>
            <p:cNvSpPr/>
            <p:nvPr/>
          </p:nvSpPr>
          <p:spPr>
            <a:xfrm>
              <a:off x="6234285" y="1824539"/>
              <a:ext cx="5197568" cy="1626619"/>
            </a:xfrm>
            <a:prstGeom prst="rect">
              <a:avLst/>
            </a:prstGeom>
            <a:no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Rechteck 102">
              <a:extLst>
                <a:ext uri="{FF2B5EF4-FFF2-40B4-BE49-F238E27FC236}">
                  <a16:creationId xmlns:a16="http://schemas.microsoft.com/office/drawing/2014/main" id="{1C4F2EF6-33A7-427E-B758-DE8DF4357237}"/>
                </a:ext>
              </a:extLst>
            </p:cNvPr>
            <p:cNvSpPr/>
            <p:nvPr/>
          </p:nvSpPr>
          <p:spPr>
            <a:xfrm>
              <a:off x="760147" y="1824539"/>
              <a:ext cx="5409290" cy="1626619"/>
            </a:xfrm>
            <a:prstGeom prst="rect">
              <a:avLst/>
            </a:prstGeom>
            <a:no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5" name="Rechteck 104">
            <a:extLst>
              <a:ext uri="{FF2B5EF4-FFF2-40B4-BE49-F238E27FC236}">
                <a16:creationId xmlns:a16="http://schemas.microsoft.com/office/drawing/2014/main" id="{889E3DF9-D4AD-44BD-B530-3D5DFDDA93F9}"/>
              </a:ext>
            </a:extLst>
          </p:cNvPr>
          <p:cNvSpPr/>
          <p:nvPr/>
        </p:nvSpPr>
        <p:spPr>
          <a:xfrm>
            <a:off x="690829" y="4622305"/>
            <a:ext cx="4377240" cy="516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Vorteile der eRechnung </a:t>
            </a:r>
          </a:p>
        </p:txBody>
      </p:sp>
      <p:grpSp>
        <p:nvGrpSpPr>
          <p:cNvPr id="112" name="Gruppieren 111">
            <a:extLst>
              <a:ext uri="{FF2B5EF4-FFF2-40B4-BE49-F238E27FC236}">
                <a16:creationId xmlns:a16="http://schemas.microsoft.com/office/drawing/2014/main" id="{EA73734D-F72B-4A2F-A470-4B89F42B308A}"/>
              </a:ext>
            </a:extLst>
          </p:cNvPr>
          <p:cNvGrpSpPr/>
          <p:nvPr/>
        </p:nvGrpSpPr>
        <p:grpSpPr>
          <a:xfrm>
            <a:off x="740668" y="5123540"/>
            <a:ext cx="1080000" cy="1080000"/>
            <a:chOff x="2605364" y="5818751"/>
            <a:chExt cx="1080000" cy="1080000"/>
          </a:xfrm>
        </p:grpSpPr>
        <p:sp>
          <p:nvSpPr>
            <p:cNvPr id="110" name="Rechteck 109">
              <a:extLst>
                <a:ext uri="{FF2B5EF4-FFF2-40B4-BE49-F238E27FC236}">
                  <a16:creationId xmlns:a16="http://schemas.microsoft.com/office/drawing/2014/main" id="{AE768398-6522-4E93-8778-D9A2B4766525}"/>
                </a:ext>
              </a:extLst>
            </p:cNvPr>
            <p:cNvSpPr>
              <a:spLocks/>
            </p:cNvSpPr>
            <p:nvPr/>
          </p:nvSpPr>
          <p:spPr>
            <a:xfrm>
              <a:off x="2605364" y="5818751"/>
              <a:ext cx="1080000" cy="1080000"/>
            </a:xfrm>
            <a:prstGeom prst="rect">
              <a:avLst/>
            </a:prstGeom>
            <a:solidFill>
              <a:srgbClr val="5C5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dirty="0"/>
            </a:p>
          </p:txBody>
        </p:sp>
        <p:pic>
          <p:nvPicPr>
            <p:cNvPr id="107" name="Grafik 106" descr="Geld">
              <a:extLst>
                <a:ext uri="{FF2B5EF4-FFF2-40B4-BE49-F238E27FC236}">
                  <a16:creationId xmlns:a16="http://schemas.microsoft.com/office/drawing/2014/main" id="{E9C136ED-0595-40B5-BF69-9F946EF02F9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729728" y="5943115"/>
              <a:ext cx="831273" cy="831273"/>
            </a:xfrm>
            <a:prstGeom prst="rect">
              <a:avLst/>
            </a:prstGeom>
          </p:spPr>
        </p:pic>
      </p:grpSp>
      <p:sp>
        <p:nvSpPr>
          <p:cNvPr id="113" name="Textfeld 112">
            <a:extLst>
              <a:ext uri="{FF2B5EF4-FFF2-40B4-BE49-F238E27FC236}">
                <a16:creationId xmlns:a16="http://schemas.microsoft.com/office/drawing/2014/main" id="{21E0C73E-6CC7-4F5D-9876-5D2D5C934AB9}"/>
              </a:ext>
            </a:extLst>
          </p:cNvPr>
          <p:cNvSpPr txBox="1"/>
          <p:nvPr/>
        </p:nvSpPr>
        <p:spPr>
          <a:xfrm>
            <a:off x="1872377" y="5463485"/>
            <a:ext cx="9240222" cy="400110"/>
          </a:xfrm>
          <a:prstGeom prst="rect">
            <a:avLst/>
          </a:prstGeom>
          <a:noFill/>
        </p:spPr>
        <p:txBody>
          <a:bodyPr wrap="none" rtlCol="0">
            <a:spAutoFit/>
          </a:bodyPr>
          <a:lstStyle/>
          <a:p>
            <a:r>
              <a:rPr lang="de-DE" sz="2000" b="1" dirty="0"/>
              <a:t>Finanziell</a:t>
            </a:r>
            <a:r>
              <a:rPr lang="de-DE" sz="2000" dirty="0"/>
              <a:t>: Sparen Sie Geld bei der Rechnungssendung für Papier, Porto und Arbeitszeit.</a:t>
            </a:r>
          </a:p>
        </p:txBody>
      </p:sp>
      <p:pic>
        <p:nvPicPr>
          <p:cNvPr id="115" name="Grafik 114" descr="Stoppuhr">
            <a:extLst>
              <a:ext uri="{FF2B5EF4-FFF2-40B4-BE49-F238E27FC236}">
                <a16:creationId xmlns:a16="http://schemas.microsoft.com/office/drawing/2014/main" id="{5A84069D-31DE-42FA-B219-4DD7B1BE4176}"/>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75962" y="6380326"/>
            <a:ext cx="1005840" cy="1005840"/>
          </a:xfrm>
          <a:prstGeom prst="rect">
            <a:avLst/>
          </a:prstGeom>
        </p:spPr>
      </p:pic>
      <p:sp>
        <p:nvSpPr>
          <p:cNvPr id="117" name="Textfeld 116">
            <a:extLst>
              <a:ext uri="{FF2B5EF4-FFF2-40B4-BE49-F238E27FC236}">
                <a16:creationId xmlns:a16="http://schemas.microsoft.com/office/drawing/2014/main" id="{CABDC81A-B02E-4562-8BE3-1D3C03FAB0C8}"/>
              </a:ext>
            </a:extLst>
          </p:cNvPr>
          <p:cNvSpPr txBox="1"/>
          <p:nvPr/>
        </p:nvSpPr>
        <p:spPr>
          <a:xfrm>
            <a:off x="1872377" y="6683191"/>
            <a:ext cx="8800857" cy="400110"/>
          </a:xfrm>
          <a:prstGeom prst="rect">
            <a:avLst/>
          </a:prstGeom>
          <a:noFill/>
        </p:spPr>
        <p:txBody>
          <a:bodyPr wrap="square" rtlCol="0">
            <a:spAutoFit/>
          </a:bodyPr>
          <a:lstStyle/>
          <a:p>
            <a:r>
              <a:rPr lang="de-DE" sz="2000" b="1" dirty="0"/>
              <a:t>Zeitlich</a:t>
            </a:r>
            <a:r>
              <a:rPr lang="de-DE" sz="2000" dirty="0"/>
              <a:t>: Senden Sie Ihre Rechnung in Sekundenschnelle an Ihren Auftraggeber.</a:t>
            </a:r>
          </a:p>
        </p:txBody>
      </p:sp>
      <p:sp>
        <p:nvSpPr>
          <p:cNvPr id="119" name="Rechteck 118">
            <a:extLst>
              <a:ext uri="{FF2B5EF4-FFF2-40B4-BE49-F238E27FC236}">
                <a16:creationId xmlns:a16="http://schemas.microsoft.com/office/drawing/2014/main" id="{49E76574-E1C4-430F-ADFD-14DAB3552581}"/>
              </a:ext>
            </a:extLst>
          </p:cNvPr>
          <p:cNvSpPr>
            <a:spLocks/>
          </p:cNvSpPr>
          <p:nvPr/>
        </p:nvSpPr>
        <p:spPr>
          <a:xfrm>
            <a:off x="738882" y="7561456"/>
            <a:ext cx="1080000" cy="1080000"/>
          </a:xfrm>
          <a:prstGeom prst="rect">
            <a:avLst/>
          </a:prstGeom>
          <a:solidFill>
            <a:srgbClr val="5C5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dirty="0"/>
          </a:p>
        </p:txBody>
      </p:sp>
      <p:pic>
        <p:nvPicPr>
          <p:cNvPr id="129" name="Grafik 128" descr="Rakete">
            <a:extLst>
              <a:ext uri="{FF2B5EF4-FFF2-40B4-BE49-F238E27FC236}">
                <a16:creationId xmlns:a16="http://schemas.microsoft.com/office/drawing/2014/main" id="{32702635-D882-475D-9223-12D821DE060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21682" y="7644256"/>
            <a:ext cx="914400" cy="914400"/>
          </a:xfrm>
          <a:prstGeom prst="rect">
            <a:avLst/>
          </a:prstGeom>
        </p:spPr>
      </p:pic>
      <p:sp>
        <p:nvSpPr>
          <p:cNvPr id="130" name="Rechteck 129">
            <a:extLst>
              <a:ext uri="{FF2B5EF4-FFF2-40B4-BE49-F238E27FC236}">
                <a16:creationId xmlns:a16="http://schemas.microsoft.com/office/drawing/2014/main" id="{2ADE4485-0D5E-4FB6-A98B-DA806CDE81CA}"/>
              </a:ext>
            </a:extLst>
          </p:cNvPr>
          <p:cNvSpPr/>
          <p:nvPr/>
        </p:nvSpPr>
        <p:spPr>
          <a:xfrm>
            <a:off x="738882" y="5119801"/>
            <a:ext cx="10669920" cy="1079419"/>
          </a:xfrm>
          <a:prstGeom prst="rect">
            <a:avLst/>
          </a:prstGeom>
          <a:no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 name="Rechteck 130">
            <a:extLst>
              <a:ext uri="{FF2B5EF4-FFF2-40B4-BE49-F238E27FC236}">
                <a16:creationId xmlns:a16="http://schemas.microsoft.com/office/drawing/2014/main" id="{72FE5E1A-F66A-4592-A3F9-1015677F1562}"/>
              </a:ext>
            </a:extLst>
          </p:cNvPr>
          <p:cNvSpPr/>
          <p:nvPr/>
        </p:nvSpPr>
        <p:spPr>
          <a:xfrm>
            <a:off x="738882" y="6341699"/>
            <a:ext cx="10669920" cy="1079419"/>
          </a:xfrm>
          <a:prstGeom prst="rect">
            <a:avLst/>
          </a:prstGeom>
          <a:no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Rechteck 131">
            <a:extLst>
              <a:ext uri="{FF2B5EF4-FFF2-40B4-BE49-F238E27FC236}">
                <a16:creationId xmlns:a16="http://schemas.microsoft.com/office/drawing/2014/main" id="{D67E8CC4-0D91-4DBC-A7E6-F653112BA9CE}"/>
              </a:ext>
            </a:extLst>
          </p:cNvPr>
          <p:cNvSpPr/>
          <p:nvPr/>
        </p:nvSpPr>
        <p:spPr>
          <a:xfrm>
            <a:off x="738882" y="7554350"/>
            <a:ext cx="10669920" cy="1079419"/>
          </a:xfrm>
          <a:prstGeom prst="rect">
            <a:avLst/>
          </a:prstGeom>
          <a:no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 name="Rechteck 132">
            <a:extLst>
              <a:ext uri="{FF2B5EF4-FFF2-40B4-BE49-F238E27FC236}">
                <a16:creationId xmlns:a16="http://schemas.microsoft.com/office/drawing/2014/main" id="{1F5EF99E-57C1-42F0-8A29-2701C4AD334E}"/>
              </a:ext>
            </a:extLst>
          </p:cNvPr>
          <p:cNvSpPr/>
          <p:nvPr/>
        </p:nvSpPr>
        <p:spPr>
          <a:xfrm>
            <a:off x="690829" y="8808121"/>
            <a:ext cx="10667713" cy="516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Vorgehensweise eRechnungsversand</a:t>
            </a:r>
          </a:p>
        </p:txBody>
      </p:sp>
      <p:sp>
        <p:nvSpPr>
          <p:cNvPr id="186" name="Rechteck 185">
            <a:extLst>
              <a:ext uri="{FF2B5EF4-FFF2-40B4-BE49-F238E27FC236}">
                <a16:creationId xmlns:a16="http://schemas.microsoft.com/office/drawing/2014/main" id="{77E74762-B694-41ED-9797-3B1E7B495844}"/>
              </a:ext>
            </a:extLst>
          </p:cNvPr>
          <p:cNvSpPr/>
          <p:nvPr/>
        </p:nvSpPr>
        <p:spPr>
          <a:xfrm>
            <a:off x="690829" y="13693203"/>
            <a:ext cx="4950717" cy="516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Weiterführende Informationen</a:t>
            </a:r>
          </a:p>
        </p:txBody>
      </p:sp>
      <p:sp>
        <p:nvSpPr>
          <p:cNvPr id="187" name="Rechteck 186">
            <a:extLst>
              <a:ext uri="{FF2B5EF4-FFF2-40B4-BE49-F238E27FC236}">
                <a16:creationId xmlns:a16="http://schemas.microsoft.com/office/drawing/2014/main" id="{D7FCA2A8-E051-43EB-973F-1B9D196A9D75}"/>
              </a:ext>
            </a:extLst>
          </p:cNvPr>
          <p:cNvSpPr/>
          <p:nvPr/>
        </p:nvSpPr>
        <p:spPr>
          <a:xfrm>
            <a:off x="5854287" y="13693203"/>
            <a:ext cx="4928295" cy="516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Kontakt</a:t>
            </a:r>
          </a:p>
        </p:txBody>
      </p:sp>
      <p:sp>
        <p:nvSpPr>
          <p:cNvPr id="10" name="Textfeld 9">
            <a:extLst>
              <a:ext uri="{FF2B5EF4-FFF2-40B4-BE49-F238E27FC236}">
                <a16:creationId xmlns:a16="http://schemas.microsoft.com/office/drawing/2014/main" id="{72AFBA78-7490-4FAA-A68E-91E5D4F0A22C}"/>
              </a:ext>
            </a:extLst>
          </p:cNvPr>
          <p:cNvSpPr txBox="1"/>
          <p:nvPr/>
        </p:nvSpPr>
        <p:spPr>
          <a:xfrm>
            <a:off x="690829" y="13309575"/>
            <a:ext cx="1628587" cy="400110"/>
          </a:xfrm>
          <a:prstGeom prst="rect">
            <a:avLst/>
          </a:prstGeom>
          <a:noFill/>
        </p:spPr>
        <p:txBody>
          <a:bodyPr wrap="none" rtlCol="0">
            <a:spAutoFit/>
          </a:bodyPr>
          <a:lstStyle/>
          <a:p>
            <a:r>
              <a:rPr lang="de-DE" sz="2000" b="1" u="sng" dirty="0"/>
              <a:t>Noch Fragen?</a:t>
            </a:r>
          </a:p>
        </p:txBody>
      </p:sp>
      <p:pic>
        <p:nvPicPr>
          <p:cNvPr id="3" name="Grafik 2" descr="Ein Bild, das Zeichnung enthält.&#10;&#10;Automatisch generierte Beschreibung">
            <a:extLst>
              <a:ext uri="{FF2B5EF4-FFF2-40B4-BE49-F238E27FC236}">
                <a16:creationId xmlns:a16="http://schemas.microsoft.com/office/drawing/2014/main" id="{BD3E1F9D-90D3-4DE9-A824-648417A3F5FF}"/>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90829" y="118823"/>
            <a:ext cx="2185357" cy="622407"/>
          </a:xfrm>
          <a:prstGeom prst="rect">
            <a:avLst/>
          </a:prstGeom>
        </p:spPr>
      </p:pic>
      <p:graphicFrame>
        <p:nvGraphicFramePr>
          <p:cNvPr id="2" name="Tabelle 1"/>
          <p:cNvGraphicFramePr>
            <a:graphicFrameLocks noGrp="1"/>
          </p:cNvGraphicFramePr>
          <p:nvPr>
            <p:extLst>
              <p:ext uri="{D42A27DB-BD31-4B8C-83A1-F6EECF244321}">
                <p14:modId xmlns:p14="http://schemas.microsoft.com/office/powerpoint/2010/main" val="3198991505"/>
              </p:ext>
            </p:extLst>
          </p:nvPr>
        </p:nvGraphicFramePr>
        <p:xfrm>
          <a:off x="690828" y="14182164"/>
          <a:ext cx="4680000" cy="914400"/>
        </p:xfrm>
        <a:graphic>
          <a:graphicData uri="http://schemas.openxmlformats.org/drawingml/2006/table">
            <a:tbl>
              <a:tblPr firstRow="1" bandRow="1">
                <a:tableStyleId>{5C22544A-7EE6-4342-B048-85BDC9FD1C3A}</a:tableStyleId>
              </a:tblPr>
              <a:tblGrid>
                <a:gridCol w="720000">
                  <a:extLst>
                    <a:ext uri="{9D8B030D-6E8A-4147-A177-3AD203B41FA5}">
                      <a16:colId xmlns:a16="http://schemas.microsoft.com/office/drawing/2014/main" val="1832085555"/>
                    </a:ext>
                  </a:extLst>
                </a:gridCol>
                <a:gridCol w="3960000">
                  <a:extLst>
                    <a:ext uri="{9D8B030D-6E8A-4147-A177-3AD203B41FA5}">
                      <a16:colId xmlns:a16="http://schemas.microsoft.com/office/drawing/2014/main" val="3989391421"/>
                    </a:ext>
                  </a:extLst>
                </a:gridCol>
              </a:tblGrid>
              <a:tr h="288000">
                <a:tc>
                  <a:txBody>
                    <a:bodyPr/>
                    <a:lstStyle/>
                    <a:p>
                      <a:r>
                        <a:rPr lang="de-DE" sz="1400" b="0" dirty="0">
                          <a:solidFill>
                            <a:schemeClr val="tx1"/>
                          </a:solidFill>
                        </a:rPr>
                        <a:t>BUS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de-DE" sz="1400" b="0" dirty="0">
                          <a:solidFill>
                            <a:schemeClr val="tx1"/>
                          </a:solidFill>
                          <a:hlinkClick r:id="rId19"/>
                        </a:rPr>
                        <a:t>Bürger- und Unternehmensservice Niedersachsen</a:t>
                      </a:r>
                      <a:r>
                        <a:rPr lang="de-DE" sz="1400" b="0" dirty="0">
                          <a:solidFill>
                            <a:schemeClr val="tx1"/>
                          </a:solidFill>
                        </a:rPr>
                        <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655079"/>
                  </a:ext>
                </a:extLst>
              </a:tr>
              <a:tr h="288000">
                <a:tc>
                  <a:txBody>
                    <a:bodyPr/>
                    <a:lstStyle/>
                    <a:p>
                      <a:endParaRPr lang="de-DE" sz="1400" b="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de-DE" sz="1400" dirty="0">
                          <a:hlinkClick r:id="rId20"/>
                        </a:rPr>
                        <a:t>Informationsseite eRechnung Niedersachsen</a:t>
                      </a:r>
                      <a:r>
                        <a:rPr lang="de-DE" sz="1400" dirty="0"/>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97892567"/>
                  </a:ext>
                </a:extLst>
              </a:tr>
              <a:tr h="288000">
                <a:tc>
                  <a:txBody>
                    <a:bodyPr/>
                    <a:lstStyle/>
                    <a:p>
                      <a:r>
                        <a:rPr lang="de-DE" sz="1400" b="0" dirty="0" err="1">
                          <a:solidFill>
                            <a:schemeClr val="tx1"/>
                          </a:solidFill>
                        </a:rPr>
                        <a:t>KoSIT</a:t>
                      </a:r>
                      <a:endParaRPr lang="de-DE" sz="1400" b="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de-DE" sz="1400" dirty="0">
                          <a:hlinkClick r:id="rId21"/>
                        </a:rPr>
                        <a:t>Koordinierungsstelle für IT-Standards</a:t>
                      </a:r>
                      <a:r>
                        <a:rPr lang="de-DE" sz="1400" dirty="0"/>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23539623"/>
                  </a:ext>
                </a:extLst>
              </a:tr>
            </a:tbl>
          </a:graphicData>
        </a:graphic>
      </p:graphicFrame>
      <p:graphicFrame>
        <p:nvGraphicFramePr>
          <p:cNvPr id="54" name="Tabelle 53"/>
          <p:cNvGraphicFramePr>
            <a:graphicFrameLocks noGrp="1"/>
          </p:cNvGraphicFramePr>
          <p:nvPr>
            <p:extLst>
              <p:ext uri="{D42A27DB-BD31-4B8C-83A1-F6EECF244321}">
                <p14:modId xmlns:p14="http://schemas.microsoft.com/office/powerpoint/2010/main" val="1440461677"/>
              </p:ext>
            </p:extLst>
          </p:nvPr>
        </p:nvGraphicFramePr>
        <p:xfrm>
          <a:off x="5854287" y="14182164"/>
          <a:ext cx="6012000" cy="944880"/>
        </p:xfrm>
        <a:graphic>
          <a:graphicData uri="http://schemas.openxmlformats.org/drawingml/2006/table">
            <a:tbl>
              <a:tblPr firstRow="1" bandRow="1">
                <a:tableStyleId>{5C22544A-7EE6-4342-B048-85BDC9FD1C3A}</a:tableStyleId>
              </a:tblPr>
              <a:tblGrid>
                <a:gridCol w="2844000">
                  <a:extLst>
                    <a:ext uri="{9D8B030D-6E8A-4147-A177-3AD203B41FA5}">
                      <a16:colId xmlns:a16="http://schemas.microsoft.com/office/drawing/2014/main" val="1832085555"/>
                    </a:ext>
                  </a:extLst>
                </a:gridCol>
                <a:gridCol w="3168000">
                  <a:extLst>
                    <a:ext uri="{9D8B030D-6E8A-4147-A177-3AD203B41FA5}">
                      <a16:colId xmlns:a16="http://schemas.microsoft.com/office/drawing/2014/main" val="3989391421"/>
                    </a:ext>
                  </a:extLst>
                </a:gridCol>
              </a:tblGrid>
              <a:tr h="370840">
                <a:tc>
                  <a:txBody>
                    <a:bodyPr/>
                    <a:lstStyle/>
                    <a:p>
                      <a:r>
                        <a:rPr lang="de-DE" sz="1400" b="0" dirty="0">
                          <a:solidFill>
                            <a:srgbClr val="E0003C"/>
                          </a:solidFill>
                        </a:rPr>
                        <a:t>&lt;Name der Behörde</a:t>
                      </a:r>
                    </a:p>
                    <a:p>
                      <a:r>
                        <a:rPr lang="de-DE" sz="1400" b="0" dirty="0">
                          <a:solidFill>
                            <a:srgbClr val="E0003C"/>
                          </a:solidFill>
                        </a:rPr>
                        <a:t>Straße und Hausnummer</a:t>
                      </a:r>
                    </a:p>
                    <a:p>
                      <a:r>
                        <a:rPr lang="de-DE" sz="1400" b="0" dirty="0">
                          <a:solidFill>
                            <a:srgbClr val="E0003C"/>
                          </a:solidFill>
                        </a:rPr>
                        <a:t>PLZ und Ort</a:t>
                      </a:r>
                    </a:p>
                    <a:p>
                      <a:r>
                        <a:rPr lang="de-DE" sz="1400" b="0" dirty="0">
                          <a:solidFill>
                            <a:srgbClr val="E0003C"/>
                          </a:solidFill>
                          <a:hlinkClick r:id="rId22">
                            <a:extLst>
                              <a:ext uri="{A12FA001-AC4F-418D-AE19-62706E023703}">
                                <ahyp:hlinkClr xmlns:ahyp="http://schemas.microsoft.com/office/drawing/2018/hyperlinkcolor" val="tx"/>
                              </a:ext>
                            </a:extLst>
                          </a:hlinkClick>
                        </a:rPr>
                        <a:t>Rechnung@behoerde.nds.de</a:t>
                      </a:r>
                      <a:r>
                        <a:rPr lang="de-DE" sz="1400" b="0" dirty="0">
                          <a:solidFill>
                            <a:srgbClr val="E0003C"/>
                          </a:solidFill>
                        </a:rPr>
                        <a:t>&gt;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de-DE" sz="1400" b="0" dirty="0">
                          <a:solidFill>
                            <a:schemeClr val="tx1"/>
                          </a:solidFill>
                        </a:rPr>
                        <a:t>IT.Niedersachsen</a:t>
                      </a:r>
                    </a:p>
                    <a:p>
                      <a:pPr marL="0" marR="0" lvl="0" indent="0" algn="l" defTabSz="1219170" rtl="0" eaLnBrk="1" fontAlgn="auto" latinLnBrk="0" hangingPunct="1">
                        <a:lnSpc>
                          <a:spcPct val="100000"/>
                        </a:lnSpc>
                        <a:spcBef>
                          <a:spcPts val="0"/>
                        </a:spcBef>
                        <a:spcAft>
                          <a:spcPts val="0"/>
                        </a:spcAft>
                        <a:buClrTx/>
                        <a:buSzTx/>
                        <a:buFontTx/>
                        <a:buNone/>
                        <a:tabLst/>
                        <a:defRPr/>
                      </a:pPr>
                      <a:r>
                        <a:rPr lang="de-DE" sz="1400" b="0" dirty="0">
                          <a:solidFill>
                            <a:schemeClr val="tx1"/>
                          </a:solidFill>
                        </a:rPr>
                        <a:t>Göttinger Chaussee 256</a:t>
                      </a:r>
                    </a:p>
                    <a:p>
                      <a:pPr marL="0" marR="0" lvl="0" indent="0" algn="l" defTabSz="1219170" rtl="0" eaLnBrk="1" fontAlgn="auto" latinLnBrk="0" hangingPunct="1">
                        <a:lnSpc>
                          <a:spcPct val="100000"/>
                        </a:lnSpc>
                        <a:spcBef>
                          <a:spcPts val="0"/>
                        </a:spcBef>
                        <a:spcAft>
                          <a:spcPts val="0"/>
                        </a:spcAft>
                        <a:buClrTx/>
                        <a:buSzTx/>
                        <a:buFontTx/>
                        <a:buNone/>
                        <a:tabLst/>
                        <a:defRPr/>
                      </a:pPr>
                      <a:r>
                        <a:rPr lang="de-DE" sz="1400" b="0" dirty="0">
                          <a:solidFill>
                            <a:schemeClr val="tx1"/>
                          </a:solidFill>
                        </a:rPr>
                        <a:t>30459 Hannover</a:t>
                      </a:r>
                    </a:p>
                    <a:p>
                      <a:pPr marL="0" marR="0" lvl="0" indent="0" algn="l" defTabSz="1219170" rtl="0" eaLnBrk="1" fontAlgn="auto" latinLnBrk="0" hangingPunct="1">
                        <a:lnSpc>
                          <a:spcPct val="100000"/>
                        </a:lnSpc>
                        <a:spcBef>
                          <a:spcPts val="0"/>
                        </a:spcBef>
                        <a:spcAft>
                          <a:spcPts val="0"/>
                        </a:spcAft>
                        <a:buClrTx/>
                        <a:buSzTx/>
                        <a:buFontTx/>
                        <a:buNone/>
                        <a:tabLst/>
                        <a:defRPr/>
                      </a:pPr>
                      <a:r>
                        <a:rPr lang="de-DE" sz="1400" b="0" dirty="0">
                          <a:solidFill>
                            <a:schemeClr val="tx1"/>
                          </a:solidFill>
                          <a:hlinkClick r:id="rId23"/>
                        </a:rPr>
                        <a:t>service-erechnung@niedersachsen.de</a:t>
                      </a:r>
                      <a:endParaRPr lang="de-DE" sz="14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655079"/>
                  </a:ext>
                </a:extLst>
              </a:tr>
            </a:tbl>
          </a:graphicData>
        </a:graphic>
      </p:graphicFrame>
      <p:sp>
        <p:nvSpPr>
          <p:cNvPr id="11" name="Rechteck 10">
            <a:extLst>
              <a:ext uri="{FF2B5EF4-FFF2-40B4-BE49-F238E27FC236}">
                <a16:creationId xmlns:a16="http://schemas.microsoft.com/office/drawing/2014/main" id="{C2C204C5-1B3B-467F-87B9-28D1875DC501}"/>
              </a:ext>
            </a:extLst>
          </p:cNvPr>
          <p:cNvSpPr/>
          <p:nvPr/>
        </p:nvSpPr>
        <p:spPr>
          <a:xfrm>
            <a:off x="738881" y="15508909"/>
            <a:ext cx="4329187" cy="646331"/>
          </a:xfrm>
          <a:prstGeom prst="rect">
            <a:avLst/>
          </a:prstGeom>
        </p:spPr>
        <p:txBody>
          <a:bodyPr wrap="square">
            <a:spAutoFit/>
          </a:bodyPr>
          <a:lstStyle/>
          <a:p>
            <a:pPr defTabSz="360363">
              <a:tabLst>
                <a:tab pos="355600" algn="l"/>
              </a:tabLst>
            </a:pPr>
            <a:r>
              <a:rPr lang="de-DE" sz="900" dirty="0"/>
              <a:t>*		</a:t>
            </a:r>
            <a:r>
              <a:rPr lang="de-DE" sz="900" dirty="0">
                <a:hlinkClick r:id="rId24"/>
              </a:rPr>
              <a:t>https://www.navo.niedersachsen.de/navo2/portal/ERechnungsApp/18465/Start</a:t>
            </a:r>
            <a:br>
              <a:rPr lang="de-DE" sz="900" dirty="0"/>
            </a:br>
            <a:r>
              <a:rPr lang="de-DE" sz="900" dirty="0"/>
              <a:t>**	</a:t>
            </a:r>
            <a:r>
              <a:rPr lang="de-DE" sz="900" dirty="0">
                <a:hlinkClick r:id="rId19"/>
              </a:rPr>
              <a:t>https://service.niedersachsen.de/</a:t>
            </a:r>
            <a:endParaRPr lang="de-DE" sz="900" dirty="0"/>
          </a:p>
          <a:p>
            <a:pPr defTabSz="360363">
              <a:tabLst>
                <a:tab pos="355600" algn="l"/>
              </a:tabLst>
            </a:pPr>
            <a:r>
              <a:rPr lang="de-DE" sz="900" dirty="0"/>
              <a:t>***	</a:t>
            </a:r>
            <a:r>
              <a:rPr lang="de-DE" sz="900" dirty="0">
                <a:hlinkClick r:id="rId20"/>
              </a:rPr>
              <a:t>https://rechnung.niedersachsen.de/startseite/</a:t>
            </a:r>
            <a:r>
              <a:rPr lang="de-DE" sz="900" dirty="0"/>
              <a:t> </a:t>
            </a:r>
          </a:p>
          <a:p>
            <a:pPr defTabSz="360363">
              <a:tabLst>
                <a:tab pos="355600" algn="l"/>
              </a:tabLst>
            </a:pPr>
            <a:r>
              <a:rPr lang="de-DE" sz="900" dirty="0"/>
              <a:t>****	</a:t>
            </a:r>
            <a:r>
              <a:rPr lang="de-DE" sz="900" dirty="0">
                <a:hlinkClick r:id="rId21"/>
              </a:rPr>
              <a:t>https://www.xoev.de/die_standards/xrechnung-16828</a:t>
            </a:r>
            <a:endParaRPr lang="de-DE" sz="900" dirty="0"/>
          </a:p>
        </p:txBody>
      </p:sp>
      <p:sp>
        <p:nvSpPr>
          <p:cNvPr id="123" name="Textfeld 122">
            <a:extLst>
              <a:ext uri="{FF2B5EF4-FFF2-40B4-BE49-F238E27FC236}">
                <a16:creationId xmlns:a16="http://schemas.microsoft.com/office/drawing/2014/main" id="{32E2591E-9430-4681-A211-75E0BC6F80FD}"/>
              </a:ext>
            </a:extLst>
          </p:cNvPr>
          <p:cNvSpPr txBox="1"/>
          <p:nvPr/>
        </p:nvSpPr>
        <p:spPr>
          <a:xfrm>
            <a:off x="1872377" y="7901401"/>
            <a:ext cx="8800857" cy="400110"/>
          </a:xfrm>
          <a:prstGeom prst="rect">
            <a:avLst/>
          </a:prstGeom>
          <a:noFill/>
        </p:spPr>
        <p:txBody>
          <a:bodyPr wrap="square" rtlCol="0">
            <a:spAutoFit/>
          </a:bodyPr>
          <a:lstStyle/>
          <a:p>
            <a:r>
              <a:rPr lang="de-DE" sz="2000" b="1" dirty="0"/>
              <a:t>Quick Start</a:t>
            </a:r>
            <a:r>
              <a:rPr lang="de-DE" sz="2000" dirty="0"/>
              <a:t>: Legen Sie sofort los – keine Registrierung und einfache Nutzbarkeit.  </a:t>
            </a:r>
          </a:p>
        </p:txBody>
      </p:sp>
      <p:grpSp>
        <p:nvGrpSpPr>
          <p:cNvPr id="13" name="Gruppieren 12">
            <a:extLst>
              <a:ext uri="{FF2B5EF4-FFF2-40B4-BE49-F238E27FC236}">
                <a16:creationId xmlns:a16="http://schemas.microsoft.com/office/drawing/2014/main" id="{A305C6F8-FD75-49F7-AAFA-57636B54B266}"/>
              </a:ext>
            </a:extLst>
          </p:cNvPr>
          <p:cNvGrpSpPr/>
          <p:nvPr/>
        </p:nvGrpSpPr>
        <p:grpSpPr>
          <a:xfrm>
            <a:off x="690829" y="8861819"/>
            <a:ext cx="10629660" cy="4503154"/>
            <a:chOff x="690829" y="8861819"/>
            <a:chExt cx="10629660" cy="4503154"/>
          </a:xfrm>
        </p:grpSpPr>
        <p:pic>
          <p:nvPicPr>
            <p:cNvPr id="162" name="Grafik 161" descr="Krabbeln">
              <a:extLst>
                <a:ext uri="{FF2B5EF4-FFF2-40B4-BE49-F238E27FC236}">
                  <a16:creationId xmlns:a16="http://schemas.microsoft.com/office/drawing/2014/main" id="{9EE4801B-9C80-4CB1-8F69-765C183A223F}"/>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131198" y="11439568"/>
              <a:ext cx="767536" cy="914400"/>
            </a:xfrm>
            <a:prstGeom prst="rect">
              <a:avLst/>
            </a:prstGeom>
          </p:spPr>
        </p:pic>
        <p:pic>
          <p:nvPicPr>
            <p:cNvPr id="166" name="Grafik 165" descr="Laufen">
              <a:extLst>
                <a:ext uri="{FF2B5EF4-FFF2-40B4-BE49-F238E27FC236}">
                  <a16:creationId xmlns:a16="http://schemas.microsoft.com/office/drawing/2014/main" id="{25D1A0A9-7709-4448-857D-37234AF67CE0}"/>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4350527" y="10244207"/>
              <a:ext cx="914400" cy="914400"/>
            </a:xfrm>
            <a:prstGeom prst="rect">
              <a:avLst/>
            </a:prstGeom>
          </p:spPr>
        </p:pic>
        <p:sp>
          <p:nvSpPr>
            <p:cNvPr id="168" name="Textfeld 167">
              <a:extLst>
                <a:ext uri="{FF2B5EF4-FFF2-40B4-BE49-F238E27FC236}">
                  <a16:creationId xmlns:a16="http://schemas.microsoft.com/office/drawing/2014/main" id="{8DC80447-598B-41A0-ABA2-A890CBAC097B}"/>
                </a:ext>
              </a:extLst>
            </p:cNvPr>
            <p:cNvSpPr txBox="1"/>
            <p:nvPr/>
          </p:nvSpPr>
          <p:spPr>
            <a:xfrm>
              <a:off x="690829" y="12287755"/>
              <a:ext cx="3185846" cy="1077218"/>
            </a:xfrm>
            <a:prstGeom prst="rect">
              <a:avLst/>
            </a:prstGeom>
            <a:noFill/>
          </p:spPr>
          <p:txBody>
            <a:bodyPr wrap="square" rtlCol="0">
              <a:spAutoFit/>
            </a:bodyPr>
            <a:lstStyle/>
            <a:p>
              <a:r>
                <a:rPr lang="de-DE" sz="1600" dirty="0"/>
                <a:t>Erstellen Sie Ihre XRechnung im Niedersächsischen Antragssystem für Verwaltungsleistungen Online (</a:t>
              </a:r>
              <a:r>
                <a:rPr lang="de-DE" sz="1600" dirty="0">
                  <a:hlinkClick r:id="rId24"/>
                </a:rPr>
                <a:t>NAVO</a:t>
              </a:r>
              <a:r>
                <a:rPr lang="de-DE" sz="1600" dirty="0"/>
                <a:t>*) oder in Ihrem ERP-System.</a:t>
              </a:r>
            </a:p>
          </p:txBody>
        </p:sp>
        <p:sp>
          <p:nvSpPr>
            <p:cNvPr id="170" name="Textfeld 169">
              <a:extLst>
                <a:ext uri="{FF2B5EF4-FFF2-40B4-BE49-F238E27FC236}">
                  <a16:creationId xmlns:a16="http://schemas.microsoft.com/office/drawing/2014/main" id="{4AD09F99-A78B-4567-8838-386E37188A97}"/>
                </a:ext>
              </a:extLst>
            </p:cNvPr>
            <p:cNvSpPr txBox="1"/>
            <p:nvPr/>
          </p:nvSpPr>
          <p:spPr>
            <a:xfrm>
              <a:off x="4001695" y="11130856"/>
              <a:ext cx="6539571" cy="1815882"/>
            </a:xfrm>
            <a:prstGeom prst="rect">
              <a:avLst/>
            </a:prstGeom>
            <a:noFill/>
          </p:spPr>
          <p:txBody>
            <a:bodyPr wrap="square" rtlCol="0">
              <a:spAutoFit/>
            </a:bodyPr>
            <a:lstStyle/>
            <a:p>
              <a:r>
                <a:rPr lang="de-DE" sz="1600" dirty="0"/>
                <a:t>Zur Einreichung Ihrer standardkonformen ₁ eRechnungen senden Sie diese an </a:t>
              </a:r>
              <a:r>
                <a:rPr lang="de-DE" sz="1600" dirty="0">
                  <a:hlinkClick r:id="rId29"/>
                </a:rPr>
                <a:t>eRechnung@niedersachsen.de</a:t>
              </a:r>
              <a:r>
                <a:rPr lang="de-DE" sz="1600" dirty="0"/>
                <a:t> ₂ oder laden sie im </a:t>
              </a:r>
              <a:r>
                <a:rPr lang="de-DE" sz="1600" dirty="0">
                  <a:hlinkClick r:id="rId24"/>
                </a:rPr>
                <a:t>NAVO</a:t>
              </a:r>
              <a:r>
                <a:rPr lang="de-DE" sz="1600" dirty="0"/>
                <a:t>* hoch. Geben Sie in der eRechnung die Leitweg Ihres Auftraggebers </a:t>
              </a:r>
              <a:r>
                <a:rPr lang="de-DE" sz="1600" dirty="0">
                  <a:solidFill>
                    <a:srgbClr val="E0003C"/>
                  </a:solidFill>
                </a:rPr>
                <a:t>&lt;ID Platzhalter Leitweg-ID der Behörde&gt;</a:t>
              </a:r>
              <a:r>
                <a:rPr lang="de-DE" sz="1600" dirty="0"/>
                <a:t> an.</a:t>
              </a:r>
            </a:p>
            <a:p>
              <a:r>
                <a:rPr lang="de-DE" sz="1600" dirty="0"/>
                <a:t>Die eRechnung wird an den Rechnungsempfänger weitergeleitet. Sie erhalten eine Bestätigung über den Eingang der auf Formatkonformität geprüften Rechnung.</a:t>
              </a:r>
            </a:p>
          </p:txBody>
        </p:sp>
        <p:pic>
          <p:nvPicPr>
            <p:cNvPr id="167" name="Grafik 166">
              <a:extLst>
                <a:ext uri="{FF2B5EF4-FFF2-40B4-BE49-F238E27FC236}">
                  <a16:creationId xmlns:a16="http://schemas.microsoft.com/office/drawing/2014/main" id="{9A9863DB-19A8-4D35-8C13-74048A440F91}"/>
                </a:ext>
              </a:extLst>
            </p:cNvPr>
            <p:cNvPicPr>
              <a:picLocks noChangeAspect="1"/>
            </p:cNvPicPr>
            <p:nvPr/>
          </p:nvPicPr>
          <p:blipFill>
            <a:blip r:embed="rId30">
              <a:extLst>
                <a:ext uri="{BEBA8EAE-BF5A-486C-A8C5-ECC9F3942E4B}">
                  <a14:imgProps xmlns:a14="http://schemas.microsoft.com/office/drawing/2010/main">
                    <a14:imgLayer r:embed="rId31">
                      <a14:imgEffect>
                        <a14:backgroundRemoval t="6826" b="96246" l="3306" r="92562"/>
                      </a14:imgEffect>
                    </a14:imgLayer>
                  </a14:imgProps>
                </a:ext>
              </a:extLst>
            </a:blip>
            <a:stretch>
              <a:fillRect/>
            </a:stretch>
          </p:blipFill>
          <p:spPr>
            <a:xfrm>
              <a:off x="9362112" y="8861819"/>
              <a:ext cx="558798" cy="676561"/>
            </a:xfrm>
            <a:prstGeom prst="rect">
              <a:avLst/>
            </a:prstGeom>
          </p:spPr>
        </p:pic>
        <p:sp>
          <p:nvSpPr>
            <p:cNvPr id="175" name="Rechteck 174">
              <a:extLst>
                <a:ext uri="{FF2B5EF4-FFF2-40B4-BE49-F238E27FC236}">
                  <a16:creationId xmlns:a16="http://schemas.microsoft.com/office/drawing/2014/main" id="{DCE0D225-A0F7-4D51-B8B5-27D25C147B15}"/>
                </a:ext>
              </a:extLst>
            </p:cNvPr>
            <p:cNvSpPr/>
            <p:nvPr/>
          </p:nvSpPr>
          <p:spPr>
            <a:xfrm>
              <a:off x="8356151" y="9895444"/>
              <a:ext cx="2964338" cy="830997"/>
            </a:xfrm>
            <a:prstGeom prst="rect">
              <a:avLst/>
            </a:prstGeom>
          </p:spPr>
          <p:txBody>
            <a:bodyPr wrap="none">
              <a:spAutoFit/>
            </a:bodyPr>
            <a:lstStyle/>
            <a:p>
              <a:r>
                <a:rPr lang="de-DE" sz="1600" dirty="0"/>
                <a:t>Die eRechnung wurde erfolgreich</a:t>
              </a:r>
            </a:p>
            <a:p>
              <a:r>
                <a:rPr lang="de-DE" sz="1600" dirty="0"/>
                <a:t>zugestellt und wird durch den </a:t>
              </a:r>
            </a:p>
            <a:p>
              <a:r>
                <a:rPr lang="de-DE" sz="1600" dirty="0"/>
                <a:t>Rechnungsempfänger bearbeitet.</a:t>
              </a:r>
            </a:p>
          </p:txBody>
        </p:sp>
        <p:sp>
          <p:nvSpPr>
            <p:cNvPr id="180" name="Ellipse 179">
              <a:extLst>
                <a:ext uri="{FF2B5EF4-FFF2-40B4-BE49-F238E27FC236}">
                  <a16:creationId xmlns:a16="http://schemas.microsoft.com/office/drawing/2014/main" id="{0E26207E-1AEF-4EF7-B520-0F051E8533BF}"/>
                </a:ext>
              </a:extLst>
            </p:cNvPr>
            <p:cNvSpPr>
              <a:spLocks noChangeAspect="1"/>
            </p:cNvSpPr>
            <p:nvPr/>
          </p:nvSpPr>
          <p:spPr>
            <a:xfrm>
              <a:off x="4001695" y="10484985"/>
              <a:ext cx="387795" cy="387795"/>
            </a:xfrm>
            <a:prstGeom prst="ellipse">
              <a:avLst/>
            </a:prstGeom>
            <a:solidFill>
              <a:srgbClr val="5C5C5E"/>
            </a:solidFill>
            <a:ln w="6350">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2</a:t>
              </a:r>
            </a:p>
          </p:txBody>
        </p:sp>
        <p:sp>
          <p:nvSpPr>
            <p:cNvPr id="181" name="Ellipse 180">
              <a:extLst>
                <a:ext uri="{FF2B5EF4-FFF2-40B4-BE49-F238E27FC236}">
                  <a16:creationId xmlns:a16="http://schemas.microsoft.com/office/drawing/2014/main" id="{B0DC6433-8711-436D-A126-07C5FEE259FD}"/>
                </a:ext>
              </a:extLst>
            </p:cNvPr>
            <p:cNvSpPr>
              <a:spLocks noChangeAspect="1"/>
            </p:cNvSpPr>
            <p:nvPr/>
          </p:nvSpPr>
          <p:spPr>
            <a:xfrm>
              <a:off x="8356151" y="9267098"/>
              <a:ext cx="387795" cy="387795"/>
            </a:xfrm>
            <a:prstGeom prst="ellipse">
              <a:avLst/>
            </a:prstGeom>
            <a:solidFill>
              <a:srgbClr val="5C5C5E"/>
            </a:solidFill>
            <a:ln w="6350">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3</a:t>
              </a:r>
            </a:p>
          </p:txBody>
        </p:sp>
        <p:sp>
          <p:nvSpPr>
            <p:cNvPr id="183" name="Pfeil: nach rechts 182">
              <a:extLst>
                <a:ext uri="{FF2B5EF4-FFF2-40B4-BE49-F238E27FC236}">
                  <a16:creationId xmlns:a16="http://schemas.microsoft.com/office/drawing/2014/main" id="{E0FBC9DC-9C24-4CA5-A8AB-3CEADF7A09CD}"/>
                </a:ext>
              </a:extLst>
            </p:cNvPr>
            <p:cNvSpPr/>
            <p:nvPr/>
          </p:nvSpPr>
          <p:spPr>
            <a:xfrm rot="20160000">
              <a:off x="2311853" y="11045509"/>
              <a:ext cx="978408" cy="484632"/>
            </a:xfrm>
            <a:prstGeom prst="rightArrow">
              <a:avLst/>
            </a:prstGeom>
            <a:solidFill>
              <a:srgbClr val="5C5C5E"/>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4" name="Pfeil: nach rechts 183">
              <a:extLst>
                <a:ext uri="{FF2B5EF4-FFF2-40B4-BE49-F238E27FC236}">
                  <a16:creationId xmlns:a16="http://schemas.microsoft.com/office/drawing/2014/main" id="{16098CA7-5085-4E82-A693-34412506DE7C}"/>
                </a:ext>
              </a:extLst>
            </p:cNvPr>
            <p:cNvSpPr/>
            <p:nvPr/>
          </p:nvSpPr>
          <p:spPr>
            <a:xfrm rot="20160000">
              <a:off x="6144514" y="9827623"/>
              <a:ext cx="978408" cy="484632"/>
            </a:xfrm>
            <a:prstGeom prst="rightArrow">
              <a:avLst/>
            </a:prstGeom>
            <a:solidFill>
              <a:srgbClr val="5C5C5E"/>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E4489E79-DAC3-4BAB-80E4-98A53B3AE07E}"/>
                </a:ext>
              </a:extLst>
            </p:cNvPr>
            <p:cNvSpPr>
              <a:spLocks noChangeAspect="1"/>
            </p:cNvSpPr>
            <p:nvPr/>
          </p:nvSpPr>
          <p:spPr>
            <a:xfrm>
              <a:off x="690829" y="11702870"/>
              <a:ext cx="387795" cy="387795"/>
            </a:xfrm>
            <a:prstGeom prst="ellipse">
              <a:avLst/>
            </a:prstGeom>
            <a:solidFill>
              <a:srgbClr val="5C5C5E"/>
            </a:solidFill>
            <a:ln w="6350">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1</a:t>
              </a:r>
            </a:p>
          </p:txBody>
        </p:sp>
        <p:pic>
          <p:nvPicPr>
            <p:cNvPr id="18" name="Grafik 17">
              <a:extLst>
                <a:ext uri="{FF2B5EF4-FFF2-40B4-BE49-F238E27FC236}">
                  <a16:creationId xmlns:a16="http://schemas.microsoft.com/office/drawing/2014/main" id="{162D7011-6836-4DCF-9D52-96810329BDB7}"/>
                </a:ext>
              </a:extLst>
            </p:cNvPr>
            <p:cNvPicPr>
              <a:picLocks noChangeAspect="1"/>
            </p:cNvPicPr>
            <p:nvPr/>
          </p:nvPicPr>
          <p:blipFill>
            <a:blip r:embed="rId32">
              <a:extLst>
                <a:ext uri="{BEBA8EAE-BF5A-486C-A8C5-ECC9F3942E4B}">
                  <a14:imgProps xmlns:a14="http://schemas.microsoft.com/office/drawing/2010/main">
                    <a14:imgLayer r:embed="rId33">
                      <a14:imgEffect>
                        <a14:backgroundRemoval t="2740" b="96712" l="8101" r="89665">
                          <a14:foregroundMark x1="8380" y1="41644" x2="8380" y2="41644"/>
                          <a14:foregroundMark x1="8380" y1="41370" x2="8380" y2="41370"/>
                          <a14:foregroundMark x1="8101" y1="41370" x2="8101" y2="41370"/>
                          <a14:foregroundMark x1="42458" y1="9863" x2="42458" y2="9863"/>
                          <a14:foregroundMark x1="40223" y1="2740" x2="40223" y2="2740"/>
                          <a14:foregroundMark x1="8101" y1="41644" x2="8101" y2="41644"/>
                          <a14:foregroundMark x1="43575" y1="57808" x2="43575" y2="57808"/>
                          <a14:foregroundMark x1="39385" y1="96712" x2="39385" y2="96712"/>
                        </a14:backgroundRemoval>
                      </a14:imgEffect>
                    </a14:imgLayer>
                  </a14:imgProps>
                </a:ext>
              </a:extLst>
            </a:blip>
            <a:stretch>
              <a:fillRect/>
            </a:stretch>
          </p:blipFill>
          <p:spPr>
            <a:xfrm>
              <a:off x="8748422" y="9050056"/>
              <a:ext cx="820074" cy="836109"/>
            </a:xfrm>
            <a:prstGeom prst="rect">
              <a:avLst/>
            </a:prstGeom>
          </p:spPr>
        </p:pic>
      </p:grpSp>
      <p:sp>
        <p:nvSpPr>
          <p:cNvPr id="50" name="Rechteck 49">
            <a:extLst>
              <a:ext uri="{FF2B5EF4-FFF2-40B4-BE49-F238E27FC236}">
                <a16:creationId xmlns:a16="http://schemas.microsoft.com/office/drawing/2014/main" id="{E365F604-D974-4AF1-8D25-074DBBA64B95}"/>
              </a:ext>
            </a:extLst>
          </p:cNvPr>
          <p:cNvSpPr/>
          <p:nvPr/>
        </p:nvSpPr>
        <p:spPr>
          <a:xfrm>
            <a:off x="5152075" y="15508909"/>
            <a:ext cx="5200965" cy="646331"/>
          </a:xfrm>
          <a:prstGeom prst="rect">
            <a:avLst/>
          </a:prstGeom>
        </p:spPr>
        <p:txBody>
          <a:bodyPr wrap="square">
            <a:spAutoFit/>
          </a:bodyPr>
          <a:lstStyle/>
          <a:p>
            <a:pPr indent="-457200" defTabSz="360363">
              <a:tabLst>
                <a:tab pos="142875" algn="l"/>
                <a:tab pos="182563" algn="l"/>
              </a:tabLst>
            </a:pPr>
            <a:r>
              <a:rPr lang="de-DE" sz="900" dirty="0"/>
              <a:t>1:	Standardkonform sind gemäß NERechVO Rechnungen im Standard XRechnung sowie sämtlichen 	weiteren Standards, die der EN16931 entsprechen. Für rechnungsbegründende Unterlagen werden die 	Formate PDF, PNG, JPEG, CSV oder XLSX oder ODS Tabellen unterstützt.</a:t>
            </a:r>
          </a:p>
          <a:p>
            <a:pPr indent="-457200" defTabSz="360363">
              <a:tabLst>
                <a:tab pos="142875" algn="l"/>
                <a:tab pos="182563" algn="l"/>
              </a:tabLst>
            </a:pPr>
            <a:r>
              <a:rPr lang="de-DE" sz="900" dirty="0"/>
              <a:t>2:	Pro E-Mail kann immer nur eine eRechnung beigefügt werden.</a:t>
            </a:r>
          </a:p>
        </p:txBody>
      </p:sp>
      <p:sp>
        <p:nvSpPr>
          <p:cNvPr id="12" name="Rechteck 11">
            <a:extLst>
              <a:ext uri="{FF2B5EF4-FFF2-40B4-BE49-F238E27FC236}">
                <a16:creationId xmlns:a16="http://schemas.microsoft.com/office/drawing/2014/main" id="{A930CF3D-6710-4428-8CA4-A0279316DE3D}"/>
              </a:ext>
            </a:extLst>
          </p:cNvPr>
          <p:cNvSpPr/>
          <p:nvPr/>
        </p:nvSpPr>
        <p:spPr>
          <a:xfrm>
            <a:off x="3638546" y="0"/>
            <a:ext cx="5105400" cy="1010133"/>
          </a:xfrm>
          <a:prstGeom prst="rect">
            <a:avLst/>
          </a:prstGeom>
          <a:solidFill>
            <a:srgbClr val="FFFF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FF0000"/>
                </a:solidFill>
              </a:rPr>
              <a:t>Text in Rot ist durch die rechnungsempfangende Organisation zu ergänzen. Anschließend ist dieser Störer zu entfernen.</a:t>
            </a:r>
          </a:p>
        </p:txBody>
      </p:sp>
    </p:spTree>
    <p:extLst>
      <p:ext uri="{BB962C8B-B14F-4D97-AF65-F5344CB8AC3E}">
        <p14:creationId xmlns:p14="http://schemas.microsoft.com/office/powerpoint/2010/main" val="41307779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Benutzerdefiniert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0563C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bf2bbe9b-9984-4b92-9d34-087092a6e84f">ETSU6FNKQFZK-2008841431-1637</_dlc_DocId>
    <_dlc_DocIdUrl xmlns="bf2bbe9b-9984-4b92-9d34-087092a6e84f">
      <Url>https://intra.sp.niedersachsen.de/1/001-010-0122/P18-0092/_layouts/15/DocIdRedir.aspx?ID=ETSU6FNKQFZK-2008841431-1637</Url>
      <Description>ETSU6FNKQFZK-2008841431-1637</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9FED286EABCB174483CFD3D9ED4412F5" ma:contentTypeVersion="0" ma:contentTypeDescription="Ein neues Dokument erstellen." ma:contentTypeScope="" ma:versionID="1e806ee1e5050bf5d5c78a79eabb1ad1">
  <xsd:schema xmlns:xsd="http://www.w3.org/2001/XMLSchema" xmlns:xs="http://www.w3.org/2001/XMLSchema" xmlns:p="http://schemas.microsoft.com/office/2006/metadata/properties" xmlns:ns2="bf2bbe9b-9984-4b92-9d34-087092a6e84f" targetNamespace="http://schemas.microsoft.com/office/2006/metadata/properties" ma:root="true" ma:fieldsID="40ce17a07b6eb996893e793820ba7b11" ns2:_="">
    <xsd:import namespace="bf2bbe9b-9984-4b92-9d34-087092a6e84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2bbe9b-9984-4b92-9d34-087092a6e84f"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853A9A-6703-40A1-8F6E-38FB4908D423}">
  <ds:schemaRefs>
    <ds:schemaRef ds:uri="http://schemas.microsoft.com/sharepoint/events"/>
  </ds:schemaRefs>
</ds:datastoreItem>
</file>

<file path=customXml/itemProps2.xml><?xml version="1.0" encoding="utf-8"?>
<ds:datastoreItem xmlns:ds="http://schemas.openxmlformats.org/officeDocument/2006/customXml" ds:itemID="{5E0DFA26-68EB-4F37-BE0F-800D6FEFE657}">
  <ds:schemaRefs>
    <ds:schemaRef ds:uri="http://schemas.microsoft.com/sharepoint/v3/contenttype/forms"/>
  </ds:schemaRefs>
</ds:datastoreItem>
</file>

<file path=customXml/itemProps3.xml><?xml version="1.0" encoding="utf-8"?>
<ds:datastoreItem xmlns:ds="http://schemas.openxmlformats.org/officeDocument/2006/customXml" ds:itemID="{9975314B-EE5A-40F2-9281-EE4F896B9461}">
  <ds:schemaRefs>
    <ds:schemaRef ds:uri="http://purl.org/dc/elements/1.1/"/>
    <ds:schemaRef ds:uri="http://schemas.microsoft.com/office/2006/metadata/properties"/>
    <ds:schemaRef ds:uri="bf2bbe9b-9984-4b92-9d34-087092a6e84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CFBE0FB0-0938-4AB1-A18C-7CD04FA582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2bbe9b-9984-4b92-9d34-087092a6e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385</Words>
  <Application>Microsoft Office PowerPoint</Application>
  <PresentationFormat>Benutzerdefiniert</PresentationFormat>
  <Paragraphs>41</Paragraphs>
  <Slides>1</Slides>
  <Notes>1</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6" baseType="lpstr">
      <vt:lpstr>Arial</vt:lpstr>
      <vt:lpstr>Calibri</vt:lpstr>
      <vt:lpstr>Calibri Light</vt:lpstr>
      <vt:lpstr>Office</vt:lpstr>
      <vt:lpstr>think-cell Folie</vt:lpstr>
      <vt:lpstr>PowerPoint-Präsentation</vt:lpstr>
    </vt:vector>
  </TitlesOfParts>
  <Company>IT.Niedersachsen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One-Pager eRechnung Niedersachsen</dc:title>
  <dc:creator>Meier, Thorsten (IT.N Extern)</dc:creator>
  <cp:lastModifiedBy>Meier, Thorsten (IT.N)</cp:lastModifiedBy>
  <cp:revision>36</cp:revision>
  <cp:lastPrinted>2020-04-02T11:02:25Z</cp:lastPrinted>
  <dcterms:created xsi:type="dcterms:W3CDTF">2019-10-15T11:39:11Z</dcterms:created>
  <dcterms:modified xsi:type="dcterms:W3CDTF">2020-04-28T14:50:07Z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40e8f5bc-8642-4155-b405-b26fd83af3ee</vt:lpwstr>
  </property>
  <property fmtid="{D5CDD505-2E9C-101B-9397-08002B2CF9AE}" pid="3" name="ContentTypeId">
    <vt:lpwstr>0x0101009FED286EABCB174483CFD3D9ED4412F5</vt:lpwstr>
  </property>
</Properties>
</file>